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FA3038-68C4-4EC6-83A1-0E5E10364003}" type="datetimeFigureOut">
              <a:rPr lang="en-TT"/>
              <a:pPr/>
              <a:t>13/07/2013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T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1548EEA-EDAE-421F-BD76-FD4419982E60}" type="slidenum">
              <a:rPr lang="en-TT"/>
              <a:pPr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D636B-9EB2-40A8-A59B-9F0E97199042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30DA4-87A5-436E-8E50-FFAB15D67443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0EEE1-4EE8-4EF5-8BA4-EF16338BBC8F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3C6C6-A52E-4B4A-A757-595FBFE6B7DD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9392C1-7901-42D3-BA0F-F3FA4CD808BF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D09A-4842-4FE9-AEBE-A4570D5DCE60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9EFEDF-54AA-411A-B219-9D929EF58F43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B1E9B-EAF7-420C-ACD0-89A2005C8B0F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3FD23-C941-4D60-997A-5C7847B3E358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5DDC-35BA-45BE-8451-AC1A118466D7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BE8C7-CDDA-4BE9-8AF5-062611350987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666D-777C-43AE-AC26-27186CFC8F92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04DD0-9781-4919-8D34-30FAE84842BD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593C3-CC41-4B2C-828D-918A92EEC869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475D71-6F27-4F04-9B9C-48D1F6CA53C5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423BE-1C47-40C5-9B53-A08200BE4776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6E7EE2-3172-4146-9071-6E867361C634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340C-774C-4D69-86C0-0EA67BBC923F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3D85B-BC69-402C-AE0A-82709520046B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D9E-A8A4-442E-96C1-DD5DFEDF788C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8C9BB-91F7-4FD6-B620-67216AE1D52C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T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3B2B2-3487-4F94-8A8F-77AB63051783}" type="slidenum">
              <a:rPr lang="en-TT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84099683-829F-467D-9963-1905FE7C18F6}" type="datetime1">
              <a:rPr lang="en-TT"/>
              <a:pPr/>
              <a:t>13/07/2013</a:t>
            </a:fld>
            <a:endParaRPr lang="en-T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endParaRPr lang="en-T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AB55D7B2-803A-4048-8CB9-9DCEDB7411AB}" type="slidenum">
              <a:rPr lang="en-TT"/>
              <a:pPr/>
              <a:t>‹#›</a:t>
            </a:fld>
            <a:endParaRPr lang="en-TT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773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Caribbean Forum on Population, Migration and Development </a:t>
            </a:r>
            <a:br>
              <a:rPr lang="en-TT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9-10 July 2013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en-TT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en-TT" smtClean="0">
                <a:solidFill>
                  <a:srgbClr val="320E04"/>
                </a:solidFill>
              </a:rPr>
              <a:t>“Achieving Universal Access to Comprehensive Sexual and Reproductive Health Services”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EXAMPLES OF GOOD PRACTICE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TT" sz="3000" smtClean="0"/>
              <a:t>Many models within our region that we could adapt and adopt</a:t>
            </a:r>
          </a:p>
          <a:p>
            <a:pPr eaLnBrk="1" hangingPunct="1">
              <a:lnSpc>
                <a:spcPct val="80000"/>
              </a:lnSpc>
            </a:pPr>
            <a:r>
              <a:rPr lang="en-TT" sz="3000" smtClean="0"/>
              <a:t>Community collaboration in Haiti (the community providing care and support to HIV positive parents to ensure ARV adherence)</a:t>
            </a:r>
          </a:p>
          <a:p>
            <a:pPr eaLnBrk="1" hangingPunct="1">
              <a:lnSpc>
                <a:spcPct val="80000"/>
              </a:lnSpc>
            </a:pPr>
            <a:r>
              <a:rPr lang="en-TT" sz="3000" smtClean="0"/>
              <a:t>Youth Friendly Service – Belize and Trinidad, the Bashy Bus in Jamaica</a:t>
            </a:r>
          </a:p>
          <a:p>
            <a:pPr eaLnBrk="1" hangingPunct="1">
              <a:lnSpc>
                <a:spcPct val="80000"/>
              </a:lnSpc>
            </a:pPr>
            <a:r>
              <a:rPr lang="en-TT" sz="3000" smtClean="0"/>
              <a:t>Scaling up Voluntary Counselling  and Testing Services for HIV – Trinidad </a:t>
            </a:r>
          </a:p>
          <a:p>
            <a:pPr eaLnBrk="1" hangingPunct="1">
              <a:lnSpc>
                <a:spcPct val="80000"/>
              </a:lnSpc>
            </a:pPr>
            <a:r>
              <a:rPr lang="en-TT" sz="3000" smtClean="0"/>
              <a:t>PPP – Scotiabank  (Know your status campaign)</a:t>
            </a:r>
          </a:p>
          <a:p>
            <a:pPr eaLnBrk="1" hangingPunct="1">
              <a:lnSpc>
                <a:spcPct val="80000"/>
              </a:lnSpc>
            </a:pPr>
            <a:endParaRPr lang="en-TT" sz="30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0D6AF2-A27E-4AE9-97D4-4D51C0B850BE}" type="slidenum">
              <a:rPr lang="en-TT"/>
              <a:pPr/>
              <a:t>10</a:t>
            </a:fld>
            <a:endParaRPr lang="en-T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SOME MORE EXAMPLES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TT" sz="2700" smtClean="0"/>
              <a:t>Employment of PLWA to manage support groups programme for people living with AIDS - Guyana</a:t>
            </a:r>
          </a:p>
          <a:p>
            <a:pPr eaLnBrk="1" hangingPunct="1">
              <a:lnSpc>
                <a:spcPct val="80000"/>
              </a:lnSpc>
            </a:pPr>
            <a:r>
              <a:rPr lang="en-TT" sz="2700" smtClean="0"/>
              <a:t>Team of trained educators to conduct sex education in secondary and primary schools - St Lucia</a:t>
            </a:r>
          </a:p>
          <a:p>
            <a:pPr eaLnBrk="1" hangingPunct="1">
              <a:lnSpc>
                <a:spcPct val="80000"/>
              </a:lnSpc>
            </a:pPr>
            <a:r>
              <a:rPr lang="en-TT" sz="2700" smtClean="0"/>
              <a:t>Educating parents and their children – CHAMP in Trinidad</a:t>
            </a:r>
          </a:p>
          <a:p>
            <a:pPr eaLnBrk="1" hangingPunct="1">
              <a:lnSpc>
                <a:spcPct val="80000"/>
              </a:lnSpc>
            </a:pPr>
            <a:r>
              <a:rPr lang="en-TT" sz="2700" smtClean="0"/>
              <a:t>Civil society partnering with international development partner to work with youth at risk, MSM and sex workers in order to increase access to SRH services</a:t>
            </a:r>
          </a:p>
          <a:p>
            <a:pPr eaLnBrk="1" hangingPunct="1">
              <a:lnSpc>
                <a:spcPct val="80000"/>
              </a:lnSpc>
            </a:pPr>
            <a:r>
              <a:rPr lang="en-TT" sz="2700" smtClean="0"/>
              <a:t>Media partnerships - Barbados</a:t>
            </a:r>
          </a:p>
          <a:p>
            <a:pPr eaLnBrk="1" hangingPunct="1">
              <a:lnSpc>
                <a:spcPct val="80000"/>
              </a:lnSpc>
            </a:pPr>
            <a:endParaRPr lang="en-TT" sz="270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4C9770-D0B7-43C7-A759-FAC171E5DB45}" type="slidenum">
              <a:rPr lang="en-TT"/>
              <a:pPr/>
              <a:t>11</a:t>
            </a:fld>
            <a:endParaRPr lang="en-T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FINAL THOUGHT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TT" dirty="0" smtClean="0"/>
              <a:t>The </a:t>
            </a:r>
            <a:r>
              <a:rPr lang="en-TT" sz="3500" dirty="0" smtClean="0"/>
              <a:t>achievement</a:t>
            </a:r>
            <a:r>
              <a:rPr lang="en-TT" dirty="0" smtClean="0"/>
              <a:t> of the Millennium Development Goals (MDGs), particularly those related to health, is strongly underpinned by the progress that can be made on sexual and reproductive health. It is a pillar for supporting the overall health of communities, in particular, that of women. Ill-health from causes related to sexuality and reproduction remains a major cause of preventable death, disability, and suffering </a:t>
            </a:r>
            <a:r>
              <a:rPr lang="en-TT" smtClean="0"/>
              <a:t>among women.  Apart </a:t>
            </a:r>
            <a:r>
              <a:rPr lang="en-TT" dirty="0" smtClean="0"/>
              <a:t>from ill-health consequences, poor sexual and reproductive health contributes significantly to poverty, inhibiting affected individuals’ full participation in socio-economic development.</a:t>
            </a:r>
            <a:endParaRPr lang="en-TT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8E49F4-07EA-40AE-BCEF-65A04B6B676F}" type="slidenum">
              <a:rPr lang="en-TT"/>
              <a:pPr/>
              <a:t>12</a:t>
            </a:fld>
            <a:endParaRPr lang="en-T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THE CONTEXT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TT" smtClean="0"/>
              <a:t>Reshape the context in which we discuss sex and sexuality</a:t>
            </a:r>
          </a:p>
          <a:p>
            <a:pPr eaLnBrk="1" hangingPunct="1"/>
            <a:r>
              <a:rPr lang="en-TT" smtClean="0"/>
              <a:t>Rights based, life cycle approach</a:t>
            </a:r>
          </a:p>
          <a:p>
            <a:pPr eaLnBrk="1" hangingPunct="1"/>
            <a:r>
              <a:rPr lang="en-TT" smtClean="0"/>
              <a:t>Celebrate it as it is central to being human</a:t>
            </a:r>
          </a:p>
          <a:p>
            <a:pPr eaLnBrk="1" hangingPunct="1"/>
            <a:r>
              <a:rPr lang="en-TT" smtClean="0"/>
              <a:t>Advance to a place where such discussion occur with openness and respect</a:t>
            </a:r>
          </a:p>
          <a:p>
            <a:pPr eaLnBrk="1" hangingPunct="1"/>
            <a:endParaRPr lang="en-TT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CB59AE-198C-4DB9-8433-0B3E115972BF}" type="slidenum">
              <a:rPr lang="en-TT"/>
              <a:pPr/>
              <a:t>2</a:t>
            </a:fld>
            <a:endParaRPr lang="en-T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WHAT DOES IT MEAN TO HAVE UNIVERSAL ACCESS?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TT" sz="3000" smtClean="0"/>
          </a:p>
          <a:p>
            <a:pPr eaLnBrk="1" hangingPunct="1">
              <a:lnSpc>
                <a:spcPct val="90000"/>
              </a:lnSpc>
            </a:pPr>
            <a:r>
              <a:rPr lang="en-TT" sz="3000" smtClean="0"/>
              <a:t>Who is included?      </a:t>
            </a:r>
            <a:r>
              <a:rPr lang="en-TT" sz="3000" b="1" smtClean="0"/>
              <a:t>EVERYBODY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TT" sz="3000" smtClean="0"/>
          </a:p>
          <a:p>
            <a:pPr eaLnBrk="1" hangingPunct="1">
              <a:lnSpc>
                <a:spcPct val="90000"/>
              </a:lnSpc>
            </a:pPr>
            <a:r>
              <a:rPr lang="en-TT" sz="3000" smtClean="0"/>
              <a:t>What is included?      </a:t>
            </a:r>
            <a:r>
              <a:rPr lang="en-TT" sz="3000" b="1" smtClean="0"/>
              <a:t>A FULL RANGE OF SERVICES INCLUDING INFORMATION AND EDUCATION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TT" sz="3000" smtClean="0"/>
          </a:p>
          <a:p>
            <a:pPr eaLnBrk="1" hangingPunct="1">
              <a:lnSpc>
                <a:spcPct val="90000"/>
              </a:lnSpc>
            </a:pPr>
            <a:r>
              <a:rPr lang="en-TT" sz="3000" smtClean="0"/>
              <a:t>How should it be included</a:t>
            </a:r>
            <a:r>
              <a:rPr lang="en-TT" sz="3000" b="1" smtClean="0"/>
              <a:t>?    MUST BE AGE  APPROPRIATE  AND FITTED TO THE LIFE CYCLE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7953DB-1D48-484D-A592-7C904476F72D}" type="slidenum">
              <a:rPr lang="en-TT"/>
              <a:pPr/>
              <a:t>3</a:t>
            </a:fld>
            <a:endParaRPr lang="en-T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IMPLICATIONS OF NOT HAVING UNIVERSAL ACCESS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TT" smtClean="0"/>
              <a:t>Gender inequalities normalised</a:t>
            </a:r>
          </a:p>
          <a:p>
            <a:pPr eaLnBrk="1" hangingPunct="1"/>
            <a:r>
              <a:rPr lang="en-TT" smtClean="0"/>
              <a:t>HIV/AIDS uncontrolled</a:t>
            </a:r>
          </a:p>
          <a:p>
            <a:pPr eaLnBrk="1" hangingPunct="1"/>
            <a:r>
              <a:rPr lang="en-TT" smtClean="0"/>
              <a:t>Fertility rates and family size unmanageable</a:t>
            </a:r>
          </a:p>
          <a:p>
            <a:pPr eaLnBrk="1" hangingPunct="1"/>
            <a:r>
              <a:rPr lang="en-TT" smtClean="0"/>
              <a:t>Continuing cycles of poverty</a:t>
            </a:r>
          </a:p>
          <a:p>
            <a:pPr eaLnBrk="1" hangingPunct="1"/>
            <a:r>
              <a:rPr lang="en-TT" smtClean="0"/>
              <a:t>Stymied individual and national development</a:t>
            </a:r>
          </a:p>
          <a:p>
            <a:pPr eaLnBrk="1" hangingPunct="1"/>
            <a:endParaRPr lang="en-TT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86F233-54EF-4B12-B04D-DDD45BF2C4DA}" type="slidenum">
              <a:rPr lang="en-TT"/>
              <a:pPr/>
              <a:t>4</a:t>
            </a:fld>
            <a:endParaRPr lang="en-T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2D6C52-2455-4B59-AA92-194470BB9CAA}" type="slidenum">
              <a:rPr lang="en-TT"/>
              <a:pPr/>
              <a:t>5</a:t>
            </a:fld>
            <a:endParaRPr lang="en-TT"/>
          </a:p>
        </p:txBody>
      </p:sp>
      <p:pic>
        <p:nvPicPr>
          <p:cNvPr id="12291" name="Picture 8" descr="C:\Users\Dona Martinez\AppData\Local\Microsoft\Windows\Temporary Internet Files\Content.Outlook\R1C5FDMU\FPATTGOTT_rev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87338"/>
            <a:ext cx="795655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ENABLERS OF UNIVERSAL ACCESS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TT" smtClean="0"/>
          </a:p>
          <a:p>
            <a:pPr eaLnBrk="1" hangingPunct="1"/>
            <a:r>
              <a:rPr lang="en-TT" smtClean="0"/>
              <a:t>Political Will </a:t>
            </a:r>
          </a:p>
          <a:p>
            <a:pPr eaLnBrk="1" hangingPunct="1"/>
            <a:r>
              <a:rPr lang="en-TT" smtClean="0"/>
              <a:t>Legal and policy framework</a:t>
            </a:r>
          </a:p>
          <a:p>
            <a:pPr eaLnBrk="1" hangingPunct="1"/>
            <a:r>
              <a:rPr lang="en-TT" smtClean="0"/>
              <a:t>The know how  </a:t>
            </a:r>
          </a:p>
          <a:p>
            <a:pPr eaLnBrk="1" hangingPunct="1"/>
            <a:r>
              <a:rPr lang="en-TT" smtClean="0"/>
              <a:t>The human and financial resources</a:t>
            </a:r>
          </a:p>
          <a:p>
            <a:pPr eaLnBrk="1" hangingPunct="1"/>
            <a:r>
              <a:rPr lang="en-TT" smtClean="0"/>
              <a:t>Informed and engaged communities</a:t>
            </a:r>
          </a:p>
          <a:p>
            <a:pPr eaLnBrk="1" hangingPunct="1"/>
            <a:r>
              <a:rPr lang="en-TT" smtClean="0"/>
              <a:t>Strong partnerships</a:t>
            </a:r>
          </a:p>
          <a:p>
            <a:pPr eaLnBrk="1" hangingPunct="1"/>
            <a:endParaRPr lang="en-TT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8B613F-EBFE-4A9D-ADC1-3B8B86E6F672}" type="slidenum">
              <a:rPr lang="en-TT"/>
              <a:pPr/>
              <a:t>6</a:t>
            </a:fld>
            <a:endParaRPr lang="en-T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MORE ENABLERS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TT" smtClean="0"/>
          </a:p>
          <a:p>
            <a:pPr eaLnBrk="1" hangingPunct="1"/>
            <a:r>
              <a:rPr lang="en-TT" smtClean="0"/>
              <a:t>Infrastructure to facilitate the delivery of quality services</a:t>
            </a:r>
          </a:p>
          <a:p>
            <a:pPr eaLnBrk="1" hangingPunct="1"/>
            <a:r>
              <a:rPr lang="en-TT" smtClean="0"/>
              <a:t>Wide network of service delivery outlets</a:t>
            </a:r>
          </a:p>
          <a:p>
            <a:pPr eaLnBrk="1" hangingPunct="1"/>
            <a:r>
              <a:rPr lang="en-TT" smtClean="0"/>
              <a:t>Effective data collection and management to inform policy and planning.</a:t>
            </a:r>
          </a:p>
          <a:p>
            <a:pPr eaLnBrk="1" hangingPunct="1"/>
            <a:r>
              <a:rPr lang="en-TT" smtClean="0"/>
              <a:t>Integrated quality services</a:t>
            </a:r>
          </a:p>
          <a:p>
            <a:pPr eaLnBrk="1" hangingPunct="1"/>
            <a:endParaRPr lang="en-TT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7D0E1A-8600-425D-980F-CD248B47017D}" type="slidenum">
              <a:rPr lang="en-TT"/>
              <a:pPr/>
              <a:t>7</a:t>
            </a:fld>
            <a:endParaRPr lang="en-T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WHAT’S MISSING IN THE CARIBBEAN?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TT" sz="3000" smtClean="0"/>
              <a:t>An Inability to situate SRHR as essential to sustainable development  (linked to low political will)</a:t>
            </a:r>
          </a:p>
          <a:p>
            <a:pPr eaLnBrk="1" hangingPunct="1"/>
            <a:r>
              <a:rPr lang="en-TT" sz="3000" smtClean="0"/>
              <a:t>Limited implementation of signed conventions, treaties and political agreements</a:t>
            </a:r>
          </a:p>
          <a:p>
            <a:pPr eaLnBrk="1" hangingPunct="1"/>
            <a:r>
              <a:rPr lang="en-TT" sz="3000" smtClean="0"/>
              <a:t>Lack of shared understanding of sexual rights (all human beings including youth, LGBT, drug users, elderly, disabled.</a:t>
            </a:r>
          </a:p>
          <a:p>
            <a:pPr eaLnBrk="1" hangingPunct="1"/>
            <a:r>
              <a:rPr lang="en-TT" sz="3000" smtClean="0"/>
              <a:t>Policy and Legal frameworks</a:t>
            </a:r>
          </a:p>
          <a:p>
            <a:pPr eaLnBrk="1" hangingPunct="1"/>
            <a:endParaRPr lang="en-TT" smtClean="0"/>
          </a:p>
          <a:p>
            <a:pPr eaLnBrk="1" hangingPunct="1"/>
            <a:endParaRPr lang="en-TT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9B546F-F605-4BDC-806A-BF9D8240AB27}" type="slidenum">
              <a:rPr lang="en-TT"/>
              <a:pPr/>
              <a:t>8</a:t>
            </a:fld>
            <a:endParaRPr lang="en-T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TT" dirty="0" smtClean="0">
                <a:solidFill>
                  <a:schemeClr val="tx2">
                    <a:satMod val="130000"/>
                  </a:schemeClr>
                </a:solidFill>
              </a:rPr>
              <a:t>STILL MORE THAT’S MISSING</a:t>
            </a:r>
            <a:endParaRPr lang="en-T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TT" smtClean="0"/>
              <a:t>Mechanism to facilitate true coordination and collaboration between the stakeholders to effect comprehensive SRHR</a:t>
            </a:r>
          </a:p>
          <a:p>
            <a:pPr eaLnBrk="1" hangingPunct="1"/>
            <a:r>
              <a:rPr lang="en-TT" smtClean="0"/>
              <a:t>Lack of accountability (linked to severe implementation gap)</a:t>
            </a:r>
          </a:p>
          <a:p>
            <a:pPr eaLnBrk="1" hangingPunct="1"/>
            <a:r>
              <a:rPr lang="en-TT" smtClean="0"/>
              <a:t>Government subsidies/subventions</a:t>
            </a:r>
          </a:p>
          <a:p>
            <a:pPr eaLnBrk="1" hangingPunct="1"/>
            <a:r>
              <a:rPr lang="en-TT" smtClean="0"/>
              <a:t>Infrastructure</a:t>
            </a:r>
          </a:p>
          <a:p>
            <a:pPr eaLnBrk="1" hangingPunct="1"/>
            <a:endParaRPr lang="en-TT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68A077-D170-46FB-ADF1-37912FD3C274}" type="slidenum">
              <a:rPr lang="en-TT"/>
              <a:pPr/>
              <a:t>9</a:t>
            </a:fld>
            <a:endParaRPr lang="en-T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526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Wingdings 2</vt:lpstr>
      <vt:lpstr>Verdana</vt:lpstr>
      <vt:lpstr>Calibri</vt:lpstr>
      <vt:lpstr>Solstice</vt:lpstr>
      <vt:lpstr>Caribbean Forum on Population, Migration and Development  9-10 July 2013</vt:lpstr>
      <vt:lpstr>THE CONTEXT</vt:lpstr>
      <vt:lpstr>WHAT DOES IT MEAN TO HAVE UNIVERSAL ACCESS?</vt:lpstr>
      <vt:lpstr>IMPLICATIONS OF NOT HAVING UNIVERSAL ACCESS</vt:lpstr>
      <vt:lpstr>Slide 5</vt:lpstr>
      <vt:lpstr>ENABLERS OF UNIVERSAL ACCESS</vt:lpstr>
      <vt:lpstr>MORE ENABLERS</vt:lpstr>
      <vt:lpstr>WHAT’S MISSING IN THE CARIBBEAN?</vt:lpstr>
      <vt:lpstr>STILL MORE THAT’S MISSING</vt:lpstr>
      <vt:lpstr>EXAMPLES OF GOOD PRACTICE</vt:lpstr>
      <vt:lpstr>SOME MORE EXAMPLES</vt:lpstr>
      <vt:lpstr>FINAL THOUGHT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Forum on Population, Migration and Development  9-10 July 2013</dc:title>
  <dc:creator>Dona Martinez</dc:creator>
  <cp:lastModifiedBy>Crystal</cp:lastModifiedBy>
  <cp:revision>9</cp:revision>
  <dcterms:created xsi:type="dcterms:W3CDTF">2013-07-10T10:27:04Z</dcterms:created>
  <dcterms:modified xsi:type="dcterms:W3CDTF">2013-07-13T14:24:11Z</dcterms:modified>
</cp:coreProperties>
</file>